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489" r:id="rId3"/>
    <p:sldId id="493" r:id="rId4"/>
    <p:sldId id="490" r:id="rId5"/>
    <p:sldId id="465" r:id="rId6"/>
    <p:sldId id="496" r:id="rId7"/>
    <p:sldId id="510" r:id="rId8"/>
    <p:sldId id="502" r:id="rId9"/>
    <p:sldId id="504" r:id="rId10"/>
    <p:sldId id="501" r:id="rId11"/>
    <p:sldId id="499" r:id="rId12"/>
    <p:sldId id="498" r:id="rId13"/>
    <p:sldId id="505" r:id="rId14"/>
    <p:sldId id="508" r:id="rId15"/>
    <p:sldId id="506" r:id="rId16"/>
    <p:sldId id="509" r:id="rId17"/>
    <p:sldId id="512" r:id="rId18"/>
    <p:sldId id="511" r:id="rId19"/>
    <p:sldId id="262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4110">
          <p15:clr>
            <a:srgbClr val="A4A3A4"/>
          </p15:clr>
        </p15:guide>
        <p15:guide id="3" orient="horz" pos="3067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  <p15:guide id="7" orient="horz" pos="890" userDrawn="1">
          <p15:clr>
            <a:srgbClr val="A4A3A4"/>
          </p15:clr>
        </p15:guide>
        <p15:guide id="8" orient="horz" pos="3702" userDrawn="1">
          <p15:clr>
            <a:srgbClr val="A4A3A4"/>
          </p15:clr>
        </p15:guide>
        <p15:guide id="9" orient="horz" pos="2750">
          <p15:clr>
            <a:srgbClr val="A4A3A4"/>
          </p15:clr>
        </p15:guide>
        <p15:guide id="10" orient="horz" pos="663" userDrawn="1">
          <p15:clr>
            <a:srgbClr val="A4A3A4"/>
          </p15:clr>
        </p15:guide>
        <p15:guide id="11" pos="567" userDrawn="1">
          <p15:clr>
            <a:srgbClr val="A4A3A4"/>
          </p15:clr>
        </p15:guide>
        <p15:guide id="12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0C0"/>
    <a:srgbClr val="6600CC"/>
    <a:srgbClr val="9900CC"/>
    <a:srgbClr val="9933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53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4110"/>
        <p:guide orient="horz" pos="3067"/>
        <p:guide pos="2880"/>
        <p:guide pos="295"/>
        <p:guide pos="5465"/>
        <p:guide orient="horz" pos="890"/>
        <p:guide orient="horz" pos="3702"/>
        <p:guide orient="horz" pos="2750"/>
        <p:guide orient="horz" pos="663"/>
        <p:guide pos="567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76DC52-0D52-4284-A615-128FBD844655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DA338303-770B-4ED9-A043-E3530D58A9C9}">
      <dgm:prSet phldrT="[Text]" custT="1"/>
      <dgm:spPr/>
      <dgm:t>
        <a:bodyPr/>
        <a:lstStyle/>
        <a:p>
          <a:r>
            <a:rPr lang="en-US" sz="1800" b="1" dirty="0" smtClean="0"/>
            <a:t>Overcome  barriers</a:t>
          </a:r>
          <a:endParaRPr lang="en-US" sz="1800" b="1" dirty="0"/>
        </a:p>
      </dgm:t>
    </dgm:pt>
    <dgm:pt modelId="{6731A290-9A38-4A01-A17F-627C9A432153}" type="parTrans" cxnId="{88060E8A-494E-428D-921E-9231B9920911}">
      <dgm:prSet/>
      <dgm:spPr/>
      <dgm:t>
        <a:bodyPr/>
        <a:lstStyle/>
        <a:p>
          <a:endParaRPr lang="en-US" sz="1800" b="1"/>
        </a:p>
      </dgm:t>
    </dgm:pt>
    <dgm:pt modelId="{B0E81348-90DC-4FC7-A9EC-0E969EF17908}" type="sibTrans" cxnId="{88060E8A-494E-428D-921E-9231B9920911}">
      <dgm:prSet/>
      <dgm:spPr/>
      <dgm:t>
        <a:bodyPr/>
        <a:lstStyle/>
        <a:p>
          <a:endParaRPr lang="en-US" sz="1800" b="1"/>
        </a:p>
      </dgm:t>
    </dgm:pt>
    <dgm:pt modelId="{9C54B2CD-B4CD-414A-B7D2-B4A57A7053FE}">
      <dgm:prSet phldrT="[Text]" custT="1"/>
      <dgm:spPr/>
      <dgm:t>
        <a:bodyPr/>
        <a:lstStyle/>
        <a:p>
          <a:r>
            <a:rPr lang="en-US" sz="1800" b="1" dirty="0" smtClean="0"/>
            <a:t>Maximise local value of data</a:t>
          </a:r>
          <a:endParaRPr lang="en-US" sz="1800" b="1" dirty="0"/>
        </a:p>
      </dgm:t>
    </dgm:pt>
    <dgm:pt modelId="{C1EC1A63-6AA2-4CF8-ABA4-6B723AA32E5C}" type="parTrans" cxnId="{7AEFEA04-C53A-47E6-892E-29FD33946B26}">
      <dgm:prSet/>
      <dgm:spPr/>
      <dgm:t>
        <a:bodyPr/>
        <a:lstStyle/>
        <a:p>
          <a:endParaRPr lang="en-US" sz="1800" b="1"/>
        </a:p>
      </dgm:t>
    </dgm:pt>
    <dgm:pt modelId="{27780031-EC0C-40CE-90CC-AD0D0933FF70}" type="sibTrans" cxnId="{7AEFEA04-C53A-47E6-892E-29FD33946B26}">
      <dgm:prSet/>
      <dgm:spPr/>
      <dgm:t>
        <a:bodyPr/>
        <a:lstStyle/>
        <a:p>
          <a:endParaRPr lang="en-US" sz="1800" b="1"/>
        </a:p>
      </dgm:t>
    </dgm:pt>
    <dgm:pt modelId="{8E64EFB6-A620-4965-9FA9-939A49F27CFD}">
      <dgm:prSet phldrT="[Text]" custT="1"/>
      <dgm:spPr/>
      <dgm:t>
        <a:bodyPr/>
        <a:lstStyle/>
        <a:p>
          <a:r>
            <a:rPr lang="en-US" sz="1800" b="1" dirty="0" smtClean="0"/>
            <a:t>Save time + resources</a:t>
          </a:r>
          <a:endParaRPr lang="en-US" sz="1800" b="1" dirty="0"/>
        </a:p>
      </dgm:t>
    </dgm:pt>
    <dgm:pt modelId="{5494580F-8E75-481C-8C43-91E3D6A4F1FB}" type="parTrans" cxnId="{4FACFE1B-F44E-4165-A590-9CF343CC75BE}">
      <dgm:prSet/>
      <dgm:spPr/>
      <dgm:t>
        <a:bodyPr/>
        <a:lstStyle/>
        <a:p>
          <a:endParaRPr lang="en-US" sz="1800" b="1"/>
        </a:p>
      </dgm:t>
    </dgm:pt>
    <dgm:pt modelId="{35F93ACC-8CAE-4E87-A7D2-DEB359F09BE9}" type="sibTrans" cxnId="{4FACFE1B-F44E-4165-A590-9CF343CC75BE}">
      <dgm:prSet/>
      <dgm:spPr/>
      <dgm:t>
        <a:bodyPr/>
        <a:lstStyle/>
        <a:p>
          <a:endParaRPr lang="en-US" sz="1800" b="1"/>
        </a:p>
      </dgm:t>
    </dgm:pt>
    <dgm:pt modelId="{22932A7D-6A8A-4A71-B1D0-4A784F7A8727}" type="pres">
      <dgm:prSet presAssocID="{AC76DC52-0D52-4284-A615-128FBD844655}" presName="Name0" presStyleCnt="0">
        <dgm:presLayoutVars>
          <dgm:dir/>
          <dgm:animLvl val="lvl"/>
          <dgm:resizeHandles val="exact"/>
        </dgm:presLayoutVars>
      </dgm:prSet>
      <dgm:spPr/>
    </dgm:pt>
    <dgm:pt modelId="{9EC2C12D-123D-4ED9-8E4B-77AD7A2E7FCE}" type="pres">
      <dgm:prSet presAssocID="{DA338303-770B-4ED9-A043-E3530D58A9C9}" presName="parTxOnly" presStyleLbl="node1" presStyleIdx="0" presStyleCnt="3" custLinFactNeighborY="-7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6372A-D14C-4ECE-ACE3-081FEE182561}" type="pres">
      <dgm:prSet presAssocID="{B0E81348-90DC-4FC7-A9EC-0E969EF17908}" presName="parTxOnlySpace" presStyleCnt="0"/>
      <dgm:spPr/>
    </dgm:pt>
    <dgm:pt modelId="{94C40514-5C83-4186-8F33-CF4280F09DCC}" type="pres">
      <dgm:prSet presAssocID="{9C54B2CD-B4CD-414A-B7D2-B4A57A7053F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04454-5EFC-49CC-B3D6-0E058247C607}" type="pres">
      <dgm:prSet presAssocID="{27780031-EC0C-40CE-90CC-AD0D0933FF70}" presName="parTxOnlySpace" presStyleCnt="0"/>
      <dgm:spPr/>
    </dgm:pt>
    <dgm:pt modelId="{89E72C05-F393-43D2-9126-46B7457ACFA6}" type="pres">
      <dgm:prSet presAssocID="{8E64EFB6-A620-4965-9FA9-939A49F27CF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C9E9B-6793-4122-8337-C390DDD2E945}" type="presOf" srcId="{DA338303-770B-4ED9-A043-E3530D58A9C9}" destId="{9EC2C12D-123D-4ED9-8E4B-77AD7A2E7FCE}" srcOrd="0" destOrd="0" presId="urn:microsoft.com/office/officeart/2005/8/layout/chevron1"/>
    <dgm:cxn modelId="{88060E8A-494E-428D-921E-9231B9920911}" srcId="{AC76DC52-0D52-4284-A615-128FBD844655}" destId="{DA338303-770B-4ED9-A043-E3530D58A9C9}" srcOrd="0" destOrd="0" parTransId="{6731A290-9A38-4A01-A17F-627C9A432153}" sibTransId="{B0E81348-90DC-4FC7-A9EC-0E969EF17908}"/>
    <dgm:cxn modelId="{C68751C1-8ACF-46A5-91B6-3ABC93C4EA42}" type="presOf" srcId="{9C54B2CD-B4CD-414A-B7D2-B4A57A7053FE}" destId="{94C40514-5C83-4186-8F33-CF4280F09DCC}" srcOrd="0" destOrd="0" presId="urn:microsoft.com/office/officeart/2005/8/layout/chevron1"/>
    <dgm:cxn modelId="{707EEE38-A415-423E-9B21-B42B676E754D}" type="presOf" srcId="{AC76DC52-0D52-4284-A615-128FBD844655}" destId="{22932A7D-6A8A-4A71-B1D0-4A784F7A8727}" srcOrd="0" destOrd="0" presId="urn:microsoft.com/office/officeart/2005/8/layout/chevron1"/>
    <dgm:cxn modelId="{6F42FD1C-F0C9-44C0-AC8A-1BDAA9D67C03}" type="presOf" srcId="{8E64EFB6-A620-4965-9FA9-939A49F27CFD}" destId="{89E72C05-F393-43D2-9126-46B7457ACFA6}" srcOrd="0" destOrd="0" presId="urn:microsoft.com/office/officeart/2005/8/layout/chevron1"/>
    <dgm:cxn modelId="{4FACFE1B-F44E-4165-A590-9CF343CC75BE}" srcId="{AC76DC52-0D52-4284-A615-128FBD844655}" destId="{8E64EFB6-A620-4965-9FA9-939A49F27CFD}" srcOrd="2" destOrd="0" parTransId="{5494580F-8E75-481C-8C43-91E3D6A4F1FB}" sibTransId="{35F93ACC-8CAE-4E87-A7D2-DEB359F09BE9}"/>
    <dgm:cxn modelId="{7AEFEA04-C53A-47E6-892E-29FD33946B26}" srcId="{AC76DC52-0D52-4284-A615-128FBD844655}" destId="{9C54B2CD-B4CD-414A-B7D2-B4A57A7053FE}" srcOrd="1" destOrd="0" parTransId="{C1EC1A63-6AA2-4CF8-ABA4-6B723AA32E5C}" sibTransId="{27780031-EC0C-40CE-90CC-AD0D0933FF70}"/>
    <dgm:cxn modelId="{3570681B-C3D8-479A-95BC-8E1A3C69090F}" type="presParOf" srcId="{22932A7D-6A8A-4A71-B1D0-4A784F7A8727}" destId="{9EC2C12D-123D-4ED9-8E4B-77AD7A2E7FCE}" srcOrd="0" destOrd="0" presId="urn:microsoft.com/office/officeart/2005/8/layout/chevron1"/>
    <dgm:cxn modelId="{E2DE9F4F-8C49-48DA-94FF-B681C163FCC0}" type="presParOf" srcId="{22932A7D-6A8A-4A71-B1D0-4A784F7A8727}" destId="{E636372A-D14C-4ECE-ACE3-081FEE182561}" srcOrd="1" destOrd="0" presId="urn:microsoft.com/office/officeart/2005/8/layout/chevron1"/>
    <dgm:cxn modelId="{8E7E6145-92B6-4C5A-832B-9071C310D3BF}" type="presParOf" srcId="{22932A7D-6A8A-4A71-B1D0-4A784F7A8727}" destId="{94C40514-5C83-4186-8F33-CF4280F09DCC}" srcOrd="2" destOrd="0" presId="urn:microsoft.com/office/officeart/2005/8/layout/chevron1"/>
    <dgm:cxn modelId="{EAC845E7-6C92-4079-8A33-C90546B86155}" type="presParOf" srcId="{22932A7D-6A8A-4A71-B1D0-4A784F7A8727}" destId="{4C304454-5EFC-49CC-B3D6-0E058247C607}" srcOrd="3" destOrd="0" presId="urn:microsoft.com/office/officeart/2005/8/layout/chevron1"/>
    <dgm:cxn modelId="{9FE2E0AF-49FF-4FB7-94B8-B862DFEB7453}" type="presParOf" srcId="{22932A7D-6A8A-4A71-B1D0-4A784F7A8727}" destId="{89E72C05-F393-43D2-9126-46B7457ACFA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2C12D-123D-4ED9-8E4B-77AD7A2E7FCE}">
      <dsp:nvSpPr>
        <dsp:cNvPr id="0" name=""/>
        <dsp:cNvSpPr/>
      </dsp:nvSpPr>
      <dsp:spPr>
        <a:xfrm>
          <a:off x="2098" y="921560"/>
          <a:ext cx="2556643" cy="102265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Overcome  barriers</a:t>
          </a:r>
          <a:endParaRPr lang="en-US" sz="1800" b="1" kern="1200" dirty="0"/>
        </a:p>
      </dsp:txBody>
      <dsp:txXfrm>
        <a:off x="513427" y="921560"/>
        <a:ext cx="1533986" cy="1022657"/>
      </dsp:txXfrm>
    </dsp:sp>
    <dsp:sp modelId="{94C40514-5C83-4186-8F33-CF4280F09DCC}">
      <dsp:nvSpPr>
        <dsp:cNvPr id="0" name=""/>
        <dsp:cNvSpPr/>
      </dsp:nvSpPr>
      <dsp:spPr>
        <a:xfrm>
          <a:off x="2303078" y="928831"/>
          <a:ext cx="2556643" cy="1022657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Maximise local value of data</a:t>
          </a:r>
          <a:endParaRPr lang="en-US" sz="1800" b="1" kern="1200" dirty="0"/>
        </a:p>
      </dsp:txBody>
      <dsp:txXfrm>
        <a:off x="2814407" y="928831"/>
        <a:ext cx="1533986" cy="1022657"/>
      </dsp:txXfrm>
    </dsp:sp>
    <dsp:sp modelId="{89E72C05-F393-43D2-9126-46B7457ACFA6}">
      <dsp:nvSpPr>
        <dsp:cNvPr id="0" name=""/>
        <dsp:cNvSpPr/>
      </dsp:nvSpPr>
      <dsp:spPr>
        <a:xfrm>
          <a:off x="4604057" y="928831"/>
          <a:ext cx="2556643" cy="1022657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Save time + resources</a:t>
          </a:r>
          <a:endParaRPr lang="en-US" sz="1800" b="1" kern="1200" dirty="0"/>
        </a:p>
      </dsp:txBody>
      <dsp:txXfrm>
        <a:off x="5115386" y="928831"/>
        <a:ext cx="1533986" cy="1022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FB631-27E7-4DFC-8EB4-FAF6C9325381}" type="datetimeFigureOut">
              <a:rPr lang="en-GB" smtClean="0"/>
              <a:t>02/12/2016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F8AC6-3B3F-4D42-A482-CD31DD5A61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03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9BDDF-060B-47AF-B67E-659EFAF616B6}" type="datetimeFigureOut">
              <a:rPr lang="en-GB" smtClean="0"/>
              <a:t>02/12/2016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41E07-8DE1-410D-99FE-083C2B799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242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94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4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118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83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57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83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9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74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0679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982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6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59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70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6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78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77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841B-1789-4675-9F57-053A36BCD7E0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2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2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8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202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2634"/>
            <a:ext cx="6406480" cy="34588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5412626"/>
            <a:ext cx="1500704" cy="53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0" descr="C:\Users\Ed\Desktop\brand marks for web\ox_brand2_pos_rect.gif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6093296"/>
            <a:ext cx="1500704" cy="47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199631"/>
            <a:ext cx="2895600" cy="365125"/>
          </a:xfrm>
        </p:spPr>
        <p:txBody>
          <a:bodyPr/>
          <a:lstStyle/>
          <a:p>
            <a:r>
              <a:rPr lang="en-GB" dirty="0" smtClean="0"/>
              <a:t>Professor Ann </a:t>
            </a:r>
            <a:r>
              <a:rPr lang="en-GB" dirty="0" err="1" smtClean="0"/>
              <a:t>Netten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65" y="548680"/>
            <a:ext cx="565507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2" y="4460050"/>
            <a:ext cx="1500702" cy="84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106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94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3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6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15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09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30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8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9BCF-6286-45C9-9305-EA7AFB1C5BAA}" type="datetimeFigureOut">
              <a:rPr lang="en-GB" smtClean="0"/>
              <a:t>02/12/2016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F31C-9299-4247-B8EE-0D9746AF8B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3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xproject.org.uk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xproject@kent.ac.uk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281069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045840" y="2276872"/>
            <a:ext cx="7342584" cy="417646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The importance of planning and stakeholder engagement</a:t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800" b="1" dirty="0" smtClean="0"/>
              <a:t>Clara Heath</a:t>
            </a:r>
            <a:br>
              <a:rPr lang="en-GB" sz="28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800" b="1" dirty="0" smtClean="0"/>
              <a:t>MAX toolkit webinar series</a:t>
            </a:r>
            <a:br>
              <a:rPr lang="en-GB" sz="2800" b="1" dirty="0" smtClean="0"/>
            </a:br>
            <a:r>
              <a:rPr lang="en-GB" sz="2400" b="1" dirty="0" smtClean="0"/>
              <a:t>Nov-Dec 2016</a:t>
            </a:r>
            <a:r>
              <a:rPr lang="en-GB" sz="3200" dirty="0"/>
              <a:t/>
            </a:r>
            <a:br>
              <a:rPr lang="en-GB" sz="32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907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Tools to support you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338437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Planning and engagement tools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Guide to engaging with potential consumers of ASCS and PSS SACE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Guide to conducting a desk-based document review</a:t>
            </a:r>
            <a:endParaRPr lang="en-GB" sz="26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Inspiration if no opportunities to engage or not enough time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MAX reporting guide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Further analysis case studies report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9632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Fulfil local information needs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i="1" dirty="0" smtClean="0"/>
              <a:t>How can I fulfil local information needs using survey data and existing resources?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3146241" y="2533963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/>
              <a:t>Relationships between variables?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/>
              <a:t>Differences between respondent groups</a:t>
            </a:r>
            <a:r>
              <a:rPr lang="en-US" dirty="0" smtClean="0"/>
              <a:t>?</a:t>
            </a:r>
          </a:p>
        </p:txBody>
      </p:sp>
      <p:sp>
        <p:nvSpPr>
          <p:cNvPr id="6" name="Freeform 5"/>
          <p:cNvSpPr/>
          <p:nvPr/>
        </p:nvSpPr>
        <p:spPr>
          <a:xfrm>
            <a:off x="971600" y="2422575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Focused analysis</a:t>
            </a:r>
            <a:endParaRPr lang="en-US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146241" y="3866674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/>
              <a:t>Add questions and comments boxes?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/>
              <a:t>Increase sample size?</a:t>
            </a:r>
          </a:p>
        </p:txBody>
      </p:sp>
      <p:sp>
        <p:nvSpPr>
          <p:cNvPr id="9" name="Freeform 8"/>
          <p:cNvSpPr/>
          <p:nvPr/>
        </p:nvSpPr>
        <p:spPr>
          <a:xfrm>
            <a:off x="971600" y="3755287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2232385"/>
              <a:satOff val="13449"/>
              <a:lumOff val="1078"/>
              <a:alphaOff val="0"/>
            </a:schemeClr>
          </a:fillRef>
          <a:effectRef idx="3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/>
              <a:t>Local modifications</a:t>
            </a:r>
          </a:p>
        </p:txBody>
      </p:sp>
      <p:sp>
        <p:nvSpPr>
          <p:cNvPr id="10" name="Freeform 9"/>
          <p:cNvSpPr/>
          <p:nvPr/>
        </p:nvSpPr>
        <p:spPr>
          <a:xfrm>
            <a:off x="3146241" y="5162818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•"/>
            </a:pPr>
            <a:r>
              <a:rPr lang="en-US" dirty="0" smtClean="0"/>
              <a:t>LA records, findings from local research?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•"/>
            </a:pPr>
            <a:r>
              <a:rPr lang="en-US" dirty="0" smtClean="0"/>
              <a:t>National surveys?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971600" y="5051431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4464770"/>
              <a:satOff val="26899"/>
              <a:lumOff val="2156"/>
              <a:alphaOff val="0"/>
            </a:schemeClr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Other data</a:t>
            </a:r>
            <a:endParaRPr lang="en-US" b="1" kern="1200" dirty="0"/>
          </a:p>
        </p:txBody>
      </p:sp>
    </p:spTree>
    <p:extLst>
      <p:ext uri="{BB962C8B-B14F-4D97-AF65-F5344CB8AC3E}">
        <p14:creationId xmlns:p14="http://schemas.microsoft.com/office/powerpoint/2010/main" val="147467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Establishing how to fulfil local info needs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9301"/>
            <a:ext cx="8424936" cy="5318051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600" b="1" dirty="0" smtClean="0"/>
              <a:t>What kinds of analysis would fulfil local information needs? </a:t>
            </a:r>
            <a:r>
              <a:rPr lang="en-GB" sz="2600" dirty="0" smtClean="0"/>
              <a:t>Quantitative analysis, qualitative analysis, both?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600" b="1" dirty="0" smtClean="0"/>
              <a:t>Are the right questions in the survey?</a:t>
            </a:r>
            <a:r>
              <a:rPr lang="en-GB" sz="2600" dirty="0" smtClean="0"/>
              <a:t> If not, </a:t>
            </a:r>
            <a:r>
              <a:rPr lang="en-GB" sz="2600" b="1" dirty="0" smtClean="0">
                <a:solidFill>
                  <a:srgbClr val="0070C0"/>
                </a:solidFill>
              </a:rPr>
              <a:t>add local questions</a:t>
            </a:r>
            <a:r>
              <a:rPr lang="en-GB" sz="2600" dirty="0" smtClean="0"/>
              <a:t> [consult NHS Digital Question Bank + seek permission]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600" b="1" dirty="0" smtClean="0"/>
              <a:t>Is the sample large enough?</a:t>
            </a:r>
            <a:r>
              <a:rPr lang="en-GB" sz="2600" dirty="0" smtClean="0"/>
              <a:t> If </a:t>
            </a:r>
            <a:r>
              <a:rPr lang="en-GB" sz="2600" dirty="0"/>
              <a:t>not, </a:t>
            </a:r>
            <a:r>
              <a:rPr lang="en-GB" sz="2600" b="1" dirty="0" smtClean="0">
                <a:solidFill>
                  <a:srgbClr val="0070C0"/>
                </a:solidFill>
              </a:rPr>
              <a:t>modify sample frame</a:t>
            </a:r>
            <a:r>
              <a:rPr lang="en-GB" sz="2600" dirty="0" smtClean="0"/>
              <a:t> [use NHS Digital sample size calculator + seek permission]</a:t>
            </a:r>
            <a:endParaRPr lang="en-GB" sz="2600" dirty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600" b="1" dirty="0" smtClean="0"/>
              <a:t>What additional data would supplement analysis findings? </a:t>
            </a:r>
            <a:r>
              <a:rPr lang="en-GB" sz="2600" dirty="0" smtClean="0"/>
              <a:t>Local research, LA records, national surveys?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 smtClean="0"/>
              <a:t>See </a:t>
            </a:r>
            <a:r>
              <a:rPr lang="en-GB" sz="2600" dirty="0"/>
              <a:t>LA case study examples in MAX toolkit for </a:t>
            </a:r>
            <a:r>
              <a:rPr lang="en-GB" sz="2600" dirty="0" smtClean="0"/>
              <a:t>inspiration</a:t>
            </a:r>
            <a:endParaRPr lang="en-GB" sz="26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89495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Example</a:t>
            </a:r>
            <a:endParaRPr lang="en-GB" sz="28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908721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b="1" i="1" dirty="0" smtClean="0"/>
              <a:t>Why do some of our service users feel unsafe?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009180"/>
              </p:ext>
            </p:extLst>
          </p:nvPr>
        </p:nvGraphicFramePr>
        <p:xfrm>
          <a:off x="457200" y="1729616"/>
          <a:ext cx="8229600" cy="457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79779933"/>
                    </a:ext>
                  </a:extLst>
                </a:gridCol>
                <a:gridCol w="6419056">
                  <a:extLst>
                    <a:ext uri="{9D8B030D-6E8A-4147-A177-3AD203B41FA5}">
                      <a16:colId xmlns:a16="http://schemas.microsoft.com/office/drawing/2014/main" val="2489913972"/>
                    </a:ext>
                  </a:extLst>
                </a:gridCol>
              </a:tblGrid>
              <a:tr h="53157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Question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730352"/>
                  </a:ext>
                </a:extLst>
              </a:tr>
              <a:tr h="175828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/>
                        <a:t>What kinds of analysis?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>
                          <a:solidFill>
                            <a:srgbClr val="9900CC"/>
                          </a:solidFill>
                        </a:rPr>
                        <a:t>Quantitative</a:t>
                      </a:r>
                      <a:r>
                        <a:rPr lang="en-GB" sz="2000" b="1" baseline="0" dirty="0" smtClean="0">
                          <a:solidFill>
                            <a:srgbClr val="9900CC"/>
                          </a:solidFill>
                        </a:rPr>
                        <a:t> analysis</a:t>
                      </a:r>
                      <a:r>
                        <a:rPr lang="en-GB" sz="2000" baseline="0" dirty="0" smtClean="0"/>
                        <a:t> to i</a:t>
                      </a:r>
                      <a:r>
                        <a:rPr lang="en-GB" sz="2000" dirty="0" smtClean="0"/>
                        <a:t>dentify</a:t>
                      </a:r>
                      <a:r>
                        <a:rPr lang="en-GB" sz="2000" baseline="0" dirty="0" smtClean="0"/>
                        <a:t> factors associated with unmet safety needs (</a:t>
                      </a:r>
                      <a:r>
                        <a:rPr lang="en-GB" sz="2000" b="0" baseline="0" dirty="0" smtClean="0"/>
                        <a:t>respondent characteristics + explanatory measures</a:t>
                      </a:r>
                      <a:r>
                        <a:rPr lang="en-GB" sz="2000" baseline="0" dirty="0" smtClean="0"/>
                        <a:t>) + </a:t>
                      </a:r>
                      <a:r>
                        <a:rPr lang="en-GB" sz="2000" b="1" baseline="0" dirty="0" smtClean="0">
                          <a:solidFill>
                            <a:srgbClr val="9900CC"/>
                          </a:solidFill>
                        </a:rPr>
                        <a:t>qualitative analysis of respondent comments</a:t>
                      </a:r>
                      <a:endParaRPr lang="en-GB" sz="20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009054"/>
                  </a:ext>
                </a:extLst>
              </a:tr>
              <a:tr h="134937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/>
                        <a:t>Are the right Qs</a:t>
                      </a:r>
                      <a:r>
                        <a:rPr lang="en-GB" sz="2000" b="1" baseline="0" dirty="0" smtClean="0"/>
                        <a:t> in the survey?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No. Need more qualitative data.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Add comments box to safety question</a:t>
                      </a:r>
                      <a:r>
                        <a:rPr lang="en-GB" sz="2000" baseline="0" dirty="0" smtClean="0"/>
                        <a:t> (e.g. what (if anything) makes you feel unsafe?)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623440"/>
                  </a:ext>
                </a:extLst>
              </a:tr>
              <a:tr h="94047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 smtClean="0"/>
                        <a:t>Other useful data?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Findings from local research and consultations, LA records, feedback from front-line staff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10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Tools to support you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338437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Planning and engagement tools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Guide to engaging with potential consumers of ASCS and PSS SACE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Establishing strategies to fulfil local information needs guide</a:t>
            </a:r>
            <a:endParaRPr lang="en-GB" sz="26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b="1" dirty="0" smtClean="0">
                <a:solidFill>
                  <a:srgbClr val="0070C0"/>
                </a:solidFill>
              </a:rPr>
              <a:t>Inspiration if no opportunities to engage or not enough time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MAX analysis and interpretation guide and tools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Further analysis case studies report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11928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Focus analysis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9301"/>
            <a:ext cx="8424936" cy="4021907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 smtClean="0"/>
              <a:t>Considerations of the most appropriate strategies for fulfilling local information needs will help you to </a:t>
            </a:r>
            <a:r>
              <a:rPr lang="en-GB" sz="2600" b="1" dirty="0" smtClean="0">
                <a:solidFill>
                  <a:srgbClr val="0070C0"/>
                </a:solidFill>
              </a:rPr>
              <a:t>move beyond the ‘</a:t>
            </a:r>
            <a:r>
              <a:rPr lang="en-GB" sz="2600" b="1" dirty="0" err="1" smtClean="0">
                <a:solidFill>
                  <a:srgbClr val="0070C0"/>
                </a:solidFill>
              </a:rPr>
              <a:t>descriptives</a:t>
            </a:r>
            <a:r>
              <a:rPr lang="en-GB" sz="2600" b="1" dirty="0" smtClean="0">
                <a:solidFill>
                  <a:srgbClr val="0070C0"/>
                </a:solidFill>
              </a:rPr>
              <a:t>’ </a:t>
            </a:r>
            <a:r>
              <a:rPr lang="en-GB" sz="2600" dirty="0" smtClean="0"/>
              <a:t>and </a:t>
            </a:r>
            <a:r>
              <a:rPr lang="en-GB" sz="2600" b="1" dirty="0" smtClean="0">
                <a:solidFill>
                  <a:srgbClr val="0070C0"/>
                </a:solidFill>
              </a:rPr>
              <a:t>focus your analysis plans </a:t>
            </a:r>
            <a:r>
              <a:rPr lang="en-GB" sz="2600" dirty="0" smtClean="0"/>
              <a:t>to explore the: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Relationships between survey variables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Differences between respondent groups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Potential reasons underlying tick box responses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5301208"/>
            <a:ext cx="8424936" cy="9975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sz="2600" b="1" smtClean="0">
                <a:solidFill>
                  <a:srgbClr val="9900CC"/>
                </a:solidFill>
              </a:rPr>
              <a:t>These strategies are described in more detail in other webinars and in the analysis element of the MAX toolkit. </a:t>
            </a:r>
            <a:endParaRPr lang="en-GB" sz="2600" b="1" dirty="0" smtClean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9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Planning tools in the MAX toolkit</a:t>
            </a: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26659"/>
              </p:ext>
            </p:extLst>
          </p:nvPr>
        </p:nvGraphicFramePr>
        <p:xfrm>
          <a:off x="457200" y="1268760"/>
          <a:ext cx="8363272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28">
                  <a:extLst>
                    <a:ext uri="{9D8B030D-6E8A-4147-A177-3AD203B41FA5}">
                      <a16:colId xmlns:a16="http://schemas.microsoft.com/office/drawing/2014/main" val="2106316564"/>
                    </a:ext>
                  </a:extLst>
                </a:gridCol>
                <a:gridCol w="4713844">
                  <a:extLst>
                    <a:ext uri="{9D8B030D-6E8A-4147-A177-3AD203B41FA5}">
                      <a16:colId xmlns:a16="http://schemas.microsoft.com/office/drawing/2014/main" val="2410794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Tool 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Helps you to….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96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9900CC"/>
                          </a:solidFill>
                          <a:latin typeface="+mn-lt"/>
                          <a:ea typeface="+mn-ea"/>
                          <a:cs typeface="+mn-cs"/>
                        </a:rPr>
                        <a:t>MAX planning guide</a:t>
                      </a:r>
                      <a:endParaRPr lang="en-GB" sz="2000" b="1" kern="1200" dirty="0">
                        <a:solidFill>
                          <a:srgbClr val="99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Plan the survey process to</a:t>
                      </a:r>
                      <a:r>
                        <a:rPr lang="en-GB" sz="2000" baseline="0" dirty="0" smtClean="0"/>
                        <a:t> maximise the local relevance and value of ASCS and PSS SACE data.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69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9900CC"/>
                          </a:solidFill>
                        </a:rPr>
                        <a:t>Guide to conducting a document review (plus template)</a:t>
                      </a:r>
                      <a:endParaRPr lang="en-GB" sz="2000" b="1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Identify potential</a:t>
                      </a:r>
                      <a:r>
                        <a:rPr lang="en-GB" sz="2000" baseline="0" dirty="0" smtClean="0"/>
                        <a:t> local information needs without engaging with potential stakeholders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70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9900CC"/>
                          </a:solidFill>
                        </a:rPr>
                        <a:t>Establishing strategies to fulfil local information needs guide</a:t>
                      </a:r>
                      <a:r>
                        <a:rPr lang="en-GB" sz="2000" dirty="0" smtClean="0"/>
                        <a:t> </a:t>
                      </a:r>
                      <a:endParaRPr lang="en-GB" sz="2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Consider</a:t>
                      </a:r>
                      <a:r>
                        <a:rPr lang="en-GB" sz="2000" baseline="0" dirty="0" smtClean="0"/>
                        <a:t> the best strategies for fulfilling local inform needs with survey data and other existing resources.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2379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4941168"/>
            <a:ext cx="8352928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Optional tools are also provided for users who wish to develop a planning vision or strategy. Links to all tools are provided in the MAX Planning guide</a:t>
            </a:r>
          </a:p>
        </p:txBody>
      </p:sp>
    </p:spTree>
    <p:extLst>
      <p:ext uri="{BB962C8B-B14F-4D97-AF65-F5344CB8AC3E}">
        <p14:creationId xmlns:p14="http://schemas.microsoft.com/office/powerpoint/2010/main" val="267580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Engagement tools in the MAX toolkit</a:t>
            </a: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68590"/>
              </p:ext>
            </p:extLst>
          </p:nvPr>
        </p:nvGraphicFramePr>
        <p:xfrm>
          <a:off x="457200" y="1260688"/>
          <a:ext cx="8363272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9428">
                  <a:extLst>
                    <a:ext uri="{9D8B030D-6E8A-4147-A177-3AD203B41FA5}">
                      <a16:colId xmlns:a16="http://schemas.microsoft.com/office/drawing/2014/main" val="2106316564"/>
                    </a:ext>
                  </a:extLst>
                </a:gridCol>
                <a:gridCol w="4713844">
                  <a:extLst>
                    <a:ext uri="{9D8B030D-6E8A-4147-A177-3AD203B41FA5}">
                      <a16:colId xmlns:a16="http://schemas.microsoft.com/office/drawing/2014/main" val="2410794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Tool 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bg1"/>
                          </a:solidFill>
                        </a:rPr>
                        <a:t>Helps you to….</a:t>
                      </a:r>
                      <a:endParaRPr lang="en-GB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96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9900CC"/>
                          </a:solidFill>
                        </a:rPr>
                        <a:t>Guide to identifying potential ASCS and PSS SACE stakeholders</a:t>
                      </a:r>
                      <a:endParaRPr lang="en-GB" sz="2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Identify potential stakeholders within and beyond your organisation and understand the value of engaging with them</a:t>
                      </a:r>
                      <a:r>
                        <a:rPr lang="en-GB" sz="2000" dirty="0" smtClean="0">
                          <a:solidFill>
                            <a:prstClr val="black"/>
                          </a:solidFill>
                        </a:rPr>
                        <a:t>.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923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rgbClr val="9900CC"/>
                          </a:solidFill>
                        </a:rPr>
                        <a:t>Guide to engaging with potential consumers of ASCS and PSS SACE data</a:t>
                      </a:r>
                      <a:r>
                        <a:rPr lang="en-GB" sz="2000" dirty="0" smtClean="0"/>
                        <a:t> </a:t>
                      </a:r>
                      <a:endParaRPr lang="en-GB" sz="2000" b="1" kern="1200" dirty="0">
                        <a:solidFill>
                          <a:srgbClr val="99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Establish and maintain engagements with commissioners &amp; managers during the survey process to</a:t>
                      </a:r>
                      <a:r>
                        <a:rPr lang="en-GB" sz="2000" baseline="0" dirty="0" smtClean="0"/>
                        <a:t> identify and fulfil local info needs.</a:t>
                      </a:r>
                      <a:r>
                        <a:rPr lang="en-GB" sz="2000" dirty="0" smtClean="0"/>
                        <a:t> 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2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9900CC"/>
                          </a:solidFill>
                          <a:latin typeface="+mn-lt"/>
                          <a:ea typeface="+mn-ea"/>
                          <a:cs typeface="+mn-cs"/>
                        </a:rPr>
                        <a:t>Surve</a:t>
                      </a:r>
                      <a:r>
                        <a:rPr lang="en-GB" sz="2000" b="1" kern="1200" baseline="0" dirty="0" smtClean="0">
                          <a:solidFill>
                            <a:srgbClr val="9900CC"/>
                          </a:solidFill>
                          <a:latin typeface="+mn-lt"/>
                          <a:ea typeface="+mn-ea"/>
                          <a:cs typeface="+mn-cs"/>
                        </a:rPr>
                        <a:t>y development summaries and promotional materials</a:t>
                      </a:r>
                      <a:endParaRPr lang="en-GB" sz="2000" b="1" kern="1200" dirty="0">
                        <a:solidFill>
                          <a:srgbClr val="99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Encourage LA decision-makers to engage with you and the surveys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44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44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Further </a:t>
            </a:r>
            <a:r>
              <a:rPr lang="en-GB" sz="3600" b="1" dirty="0" smtClean="0"/>
              <a:t>info or feedback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To find out more about the MAX project, download the reports on earlier research activities or access the MAX toolkit:</a:t>
            </a:r>
          </a:p>
          <a:p>
            <a:pPr marL="0" indent="0">
              <a:buNone/>
            </a:pPr>
            <a:endParaRPr lang="en-GB" sz="2600" dirty="0" smtClean="0"/>
          </a:p>
          <a:p>
            <a:pPr marL="400050" lvl="1" indent="0">
              <a:buNone/>
            </a:pPr>
            <a:r>
              <a:rPr lang="en-GB" sz="2600" dirty="0" smtClean="0"/>
              <a:t>Website</a:t>
            </a:r>
            <a:r>
              <a:rPr lang="en-GB" sz="2600" dirty="0"/>
              <a:t>: 	</a:t>
            </a:r>
            <a:r>
              <a:rPr lang="en-GB" sz="2600" dirty="0">
                <a:hlinkClick r:id="rId3"/>
              </a:rPr>
              <a:t>www.maxproject.org.uk</a:t>
            </a:r>
            <a:r>
              <a:rPr lang="en-GB" sz="2600" dirty="0"/>
              <a:t> </a:t>
            </a:r>
          </a:p>
          <a:p>
            <a:pPr marL="400050" lvl="1" indent="0">
              <a:buNone/>
            </a:pPr>
            <a:r>
              <a:rPr lang="en-GB" sz="2600" dirty="0"/>
              <a:t>Email</a:t>
            </a:r>
            <a:r>
              <a:rPr lang="en-GB" sz="2600" dirty="0" smtClean="0"/>
              <a:t>:	</a:t>
            </a:r>
            <a:r>
              <a:rPr lang="en-GB" sz="2600" dirty="0" smtClean="0">
                <a:hlinkClick r:id="rId4"/>
              </a:rPr>
              <a:t>maxproject@kent.ac.uk</a:t>
            </a:r>
            <a:r>
              <a:rPr lang="en-GB" sz="2600" dirty="0" smtClean="0"/>
              <a:t> </a:t>
            </a:r>
            <a:endParaRPr lang="en-GB" sz="2600" dirty="0"/>
          </a:p>
          <a:p>
            <a:pPr marL="400050" lvl="1" indent="0">
              <a:buNone/>
            </a:pPr>
            <a:r>
              <a:rPr lang="en-GB" sz="2600" dirty="0"/>
              <a:t>Call:</a:t>
            </a:r>
            <a:r>
              <a:rPr lang="en-GB" sz="2600" dirty="0" smtClean="0"/>
              <a:t>	01227 </a:t>
            </a:r>
            <a:r>
              <a:rPr lang="en-GB" sz="2600" dirty="0"/>
              <a:t>823963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b="1" dirty="0" smtClean="0"/>
              <a:t>Please also feel free to provide feedback on how the MAX toolkit can be improved</a:t>
            </a:r>
            <a:r>
              <a:rPr lang="en-GB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92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Disclaimers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dirty="0" smtClean="0"/>
              <a:t>Department of Health disclaimer:</a:t>
            </a:r>
            <a:r>
              <a:rPr lang="en-GB" sz="2400" dirty="0" smtClean="0"/>
              <a:t> the </a:t>
            </a:r>
            <a:r>
              <a:rPr lang="en-GB" sz="2400" dirty="0"/>
              <a:t>research on which this </a:t>
            </a:r>
            <a:r>
              <a:rPr lang="en-GB" sz="2400" dirty="0" smtClean="0"/>
              <a:t>presentation </a:t>
            </a:r>
            <a:r>
              <a:rPr lang="en-GB" sz="2400" dirty="0"/>
              <a:t>is based i</a:t>
            </a:r>
            <a:r>
              <a:rPr lang="en-GB" sz="2400" dirty="0" smtClean="0"/>
              <a:t>s </a:t>
            </a:r>
            <a:r>
              <a:rPr lang="en-GB" sz="2400" dirty="0"/>
              <a:t>funded by the Department of Health and undertaken by researchers at the Quality and Outcomes of Person-centred Care Research Unit (QORU). The views expressed are not necessarily those of the </a:t>
            </a:r>
            <a:r>
              <a:rPr lang="en-GB" sz="2400" dirty="0" smtClean="0"/>
              <a:t>Department.</a:t>
            </a:r>
          </a:p>
          <a:p>
            <a:pPr marL="0" indent="0" algn="ctr">
              <a:buNone/>
            </a:pPr>
            <a:endParaRPr lang="en-GB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2400" b="1" dirty="0" smtClean="0"/>
              <a:t>MAX toolkit disclaimer: </a:t>
            </a:r>
            <a:r>
              <a:rPr lang="en-GB" sz="2400" dirty="0" smtClean="0"/>
              <a:t>the </a:t>
            </a:r>
            <a:r>
              <a:rPr lang="en-GB" sz="2400" dirty="0"/>
              <a:t>draft </a:t>
            </a:r>
            <a:r>
              <a:rPr lang="en-GB" sz="2400" dirty="0" smtClean="0"/>
              <a:t>guides, tools and templates are </a:t>
            </a:r>
            <a:r>
              <a:rPr lang="en-GB" sz="2400" dirty="0"/>
              <a:t>confidential and </a:t>
            </a:r>
            <a:r>
              <a:rPr lang="en-GB" sz="2400" dirty="0" smtClean="0"/>
              <a:t>have </a:t>
            </a:r>
            <a:r>
              <a:rPr lang="en-GB" sz="2400" dirty="0"/>
              <a:t>been issued for the purpose of restricted </a:t>
            </a:r>
            <a:r>
              <a:rPr lang="en-GB" sz="2400" dirty="0" smtClean="0"/>
              <a:t>consultation. They </a:t>
            </a:r>
            <a:r>
              <a:rPr lang="en-GB" sz="2400" dirty="0"/>
              <a:t>should not be quoted or circulated until finalised and approved for wider publication by the project funder. </a:t>
            </a:r>
            <a:r>
              <a:rPr lang="en-GB" sz="2400" dirty="0" smtClean="0"/>
              <a:t>Registered users, however, </a:t>
            </a:r>
            <a:r>
              <a:rPr lang="en-GB" sz="2400" dirty="0"/>
              <a:t>are welcome to download and use the toolkit elements of potential relevance and value </a:t>
            </a:r>
            <a:r>
              <a:rPr lang="en-GB" sz="2400" dirty="0" smtClean="0"/>
              <a:t>within their organisation.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B884-B780-4873-8EE9-5EB82DB9ED5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Purpose of webinar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367240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Outline how planning and stakeholder engagement can maximise the relevance, value and use of survey data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Introduce relevant elements of the MAX toolkit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600" dirty="0" smtClean="0"/>
              <a:t>Hopefully convince you to read the MAX planning guide and consider making changes to your existing planning processes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4171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Why develop a planning guide?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Earlier activities and consultations with LA staff indicated that </a:t>
            </a:r>
            <a:r>
              <a:rPr lang="en-GB" sz="2600" b="1" dirty="0" smtClean="0"/>
              <a:t>minor amendments </a:t>
            </a:r>
            <a:r>
              <a:rPr lang="en-GB" sz="2600" dirty="0" smtClean="0"/>
              <a:t>to existing planning processes can have a number of benefits.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57200" y="4581128"/>
            <a:ext cx="850728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02364469"/>
              </p:ext>
            </p:extLst>
          </p:nvPr>
        </p:nvGraphicFramePr>
        <p:xfrm>
          <a:off x="899592" y="1916832"/>
          <a:ext cx="71628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5301208"/>
            <a:ext cx="8507288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b="1" dirty="0" smtClean="0">
                <a:solidFill>
                  <a:srgbClr val="9900CC"/>
                </a:solidFill>
                <a:sym typeface="Wingdings" panose="05000000000000000000" pitchFamily="2" charset="2"/>
              </a:rPr>
              <a:t>Additional </a:t>
            </a:r>
            <a:r>
              <a:rPr lang="en-GB" sz="2600" b="1" dirty="0">
                <a:solidFill>
                  <a:srgbClr val="9900CC"/>
                </a:solidFill>
                <a:sym typeface="Wingdings" panose="05000000000000000000" pitchFamily="2" charset="2"/>
              </a:rPr>
              <a:t>planning guidance could be useful</a:t>
            </a:r>
            <a:r>
              <a:rPr lang="en-GB" sz="2600" dirty="0">
                <a:solidFill>
                  <a:srgbClr val="9900CC"/>
                </a:solidFill>
                <a:sym typeface="Wingdings" panose="05000000000000000000" pitchFamily="2" charset="2"/>
              </a:rPr>
              <a:t> + </a:t>
            </a:r>
            <a:r>
              <a:rPr lang="en-GB" sz="2600" b="1" dirty="0">
                <a:solidFill>
                  <a:srgbClr val="9900CC"/>
                </a:solidFill>
                <a:sym typeface="Wingdings" panose="05000000000000000000" pitchFamily="2" charset="2"/>
              </a:rPr>
              <a:t>help ensure that </a:t>
            </a:r>
            <a:r>
              <a:rPr lang="en-GB" sz="2600" b="1" dirty="0" smtClean="0">
                <a:solidFill>
                  <a:srgbClr val="9900CC"/>
                </a:solidFill>
                <a:sym typeface="Wingdings" panose="05000000000000000000" pitchFamily="2" charset="2"/>
              </a:rPr>
              <a:t>the considerable </a:t>
            </a:r>
            <a:r>
              <a:rPr lang="en-GB" sz="2600" b="1" dirty="0">
                <a:solidFill>
                  <a:srgbClr val="9900CC"/>
                </a:solidFill>
                <a:sym typeface="Wingdings" panose="05000000000000000000" pitchFamily="2" charset="2"/>
              </a:rPr>
              <a:t>money and resources allocated to </a:t>
            </a:r>
            <a:r>
              <a:rPr lang="en-GB" sz="2600" b="1" dirty="0" smtClean="0">
                <a:solidFill>
                  <a:srgbClr val="9900CC"/>
                </a:solidFill>
                <a:sym typeface="Wingdings" panose="05000000000000000000" pitchFamily="2" charset="2"/>
              </a:rPr>
              <a:t>the ASCS and PSS SACE is </a:t>
            </a:r>
            <a:r>
              <a:rPr lang="en-GB" sz="2600" b="1" dirty="0">
                <a:solidFill>
                  <a:srgbClr val="9900CC"/>
                </a:solidFill>
                <a:sym typeface="Wingdings" panose="05000000000000000000" pitchFamily="2" charset="2"/>
              </a:rPr>
              <a:t>not wasted</a:t>
            </a:r>
            <a:r>
              <a:rPr lang="en-GB" sz="2600" dirty="0">
                <a:solidFill>
                  <a:srgbClr val="9900CC"/>
                </a:solidFill>
                <a:sym typeface="Wingdings" panose="05000000000000000000" pitchFamily="2" charset="2"/>
              </a:rPr>
              <a:t>.</a:t>
            </a:r>
            <a:endParaRPr lang="en-GB" sz="2600" dirty="0">
              <a:solidFill>
                <a:srgbClr val="9900CC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4149080"/>
            <a:ext cx="850728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600" dirty="0"/>
              <a:t>Most participating LAs experienced barriers and did not use data for local performance improvements.</a:t>
            </a:r>
          </a:p>
        </p:txBody>
      </p:sp>
    </p:spTree>
    <p:extLst>
      <p:ext uri="{BB962C8B-B14F-4D97-AF65-F5344CB8AC3E}">
        <p14:creationId xmlns:p14="http://schemas.microsoft.com/office/powerpoint/2010/main" val="48420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And why include engagement tools?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07288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smtClean="0"/>
              <a:t>LAs who used data locally also engaged with relevant survey stakeholders (e.g. </a:t>
            </a:r>
            <a:r>
              <a:rPr lang="en-GB" sz="2600" b="1" dirty="0" smtClean="0">
                <a:solidFill>
                  <a:srgbClr val="9933FF"/>
                </a:solidFill>
              </a:rPr>
              <a:t>potential consumers of data</a:t>
            </a:r>
            <a:r>
              <a:rPr lang="en-GB" sz="2600" dirty="0" smtClean="0"/>
              <a:t>, i.e. LA decision-makers).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600" dirty="0" smtClean="0"/>
              <a:t>LAs who did not use data locally often </a:t>
            </a:r>
            <a:r>
              <a:rPr lang="en-GB" sz="2600" dirty="0"/>
              <a:t>did not engage </a:t>
            </a:r>
            <a:r>
              <a:rPr lang="en-GB" sz="2600" dirty="0" smtClean="0"/>
              <a:t>or reported engagement difficulties (e.g. identifying relevant stakeholders, convincing stakeholders to engage with the surveys). 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57200" y="4581128"/>
            <a:ext cx="8507288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3872" y="4869160"/>
            <a:ext cx="8507288" cy="1512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b="1" dirty="0">
                <a:solidFill>
                  <a:srgbClr val="9900CC"/>
                </a:solidFill>
              </a:rPr>
              <a:t>This suggests that engagements with survey stakeholders can support the planning </a:t>
            </a:r>
            <a:r>
              <a:rPr lang="en-GB" sz="2600" b="1" dirty="0" smtClean="0">
                <a:solidFill>
                  <a:srgbClr val="9900CC"/>
                </a:solidFill>
              </a:rPr>
              <a:t>processes and that guidance in the MAX toolkit would be useful.</a:t>
            </a:r>
            <a:endParaRPr lang="en-GB" sz="26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6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Planning element of MAX Toolkit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35576"/>
            <a:ext cx="8229600" cy="100811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sz="16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sz="2400" dirty="0" smtClean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sz="24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GB" sz="10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509499"/>
            <a:ext cx="8696656" cy="458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MAX planning guide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9301"/>
            <a:ext cx="8424936" cy="5318051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 smtClean="0"/>
              <a:t>Aim of MAX planning guide is to: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Encourage you to see the ASCS and PSS SACE as a (very large) </a:t>
            </a:r>
            <a:r>
              <a:rPr lang="en-GB" sz="2600" b="1" dirty="0" smtClean="0"/>
              <a:t>piece of local research</a:t>
            </a:r>
            <a:r>
              <a:rPr lang="en-GB" sz="2600" dirty="0" smtClean="0"/>
              <a:t> - not just another data collection! and to </a:t>
            </a:r>
            <a:endParaRPr lang="en-GB" sz="2600" dirty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Show you how you to </a:t>
            </a:r>
            <a:r>
              <a:rPr lang="en-GB" sz="2600" b="1" dirty="0" smtClean="0"/>
              <a:t>transform your survey data into meaningful results that can guide local performance improvements.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 smtClean="0"/>
              <a:t>Engagement tools are provided to support planning along with recommendations on how to implement strategies when engagement is not possible.</a:t>
            </a:r>
          </a:p>
        </p:txBody>
      </p:sp>
    </p:spTree>
    <p:extLst>
      <p:ext uri="{BB962C8B-B14F-4D97-AF65-F5344CB8AC3E}">
        <p14:creationId xmlns:p14="http://schemas.microsoft.com/office/powerpoint/2010/main" val="15626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Planning the survey process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9301"/>
            <a:ext cx="8424936" cy="5318051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dirty="0" smtClean="0"/>
              <a:t>Minor amendments to existing planning processes can transform ASCS and PSS SACE data into meaningful results by helping you to: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Identify local information needs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Fulfil local information needs using survey data + existing resources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/>
              <a:t>Focus analysis to produce ‘useful’ information</a:t>
            </a:r>
          </a:p>
        </p:txBody>
      </p:sp>
    </p:spTree>
    <p:extLst>
      <p:ext uri="{BB962C8B-B14F-4D97-AF65-F5344CB8AC3E}">
        <p14:creationId xmlns:p14="http://schemas.microsoft.com/office/powerpoint/2010/main" val="333840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Identify local information needs</a:t>
            </a:r>
            <a:endParaRPr lang="en-GB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79296" cy="5112568"/>
          </a:xfrm>
        </p:spPr>
        <p:txBody>
          <a:bodyPr>
            <a:no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600" i="1" dirty="0"/>
              <a:t>What information do decision-makers </a:t>
            </a:r>
            <a:r>
              <a:rPr lang="en-GB" sz="2600" i="1" dirty="0" smtClean="0"/>
              <a:t>in my organisation need to inform local practice and performance improvements?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2600" i="1" dirty="0" smtClean="0"/>
          </a:p>
        </p:txBody>
      </p:sp>
      <p:sp>
        <p:nvSpPr>
          <p:cNvPr id="5" name="Freeform 4"/>
          <p:cNvSpPr/>
          <p:nvPr/>
        </p:nvSpPr>
        <p:spPr>
          <a:xfrm>
            <a:off x="3146241" y="2533963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 smtClean="0"/>
              <a:t>Attend senior management team meeting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 smtClean="0"/>
              <a:t>Best way to identify &amp; prioritise info needs?</a:t>
            </a:r>
          </a:p>
        </p:txBody>
      </p:sp>
      <p:sp>
        <p:nvSpPr>
          <p:cNvPr id="6" name="Freeform 5"/>
          <p:cNvSpPr/>
          <p:nvPr/>
        </p:nvSpPr>
        <p:spPr>
          <a:xfrm>
            <a:off x="971600" y="2422575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Engage with decision-makers</a:t>
            </a:r>
            <a:endParaRPr lang="en-US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3146241" y="3866674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/>
              <a:t>Local accounts, JSNAs, survey reports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dirty="0" smtClean="0"/>
              <a:t>Useful strategy if engagement not possible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971600" y="3755287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2232385"/>
              <a:satOff val="13449"/>
              <a:lumOff val="1078"/>
              <a:alphaOff val="0"/>
            </a:schemeClr>
          </a:fillRef>
          <a:effectRef idx="3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Conduct a document review</a:t>
            </a:r>
            <a:endParaRPr lang="en-US" b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3146241" y="5162818"/>
            <a:ext cx="4882143" cy="891100"/>
          </a:xfrm>
          <a:custGeom>
            <a:avLst/>
            <a:gdLst>
              <a:gd name="connsiteX0" fmla="*/ 148519 w 891099"/>
              <a:gd name="connsiteY0" fmla="*/ 0 h 4378086"/>
              <a:gd name="connsiteX1" fmla="*/ 742580 w 891099"/>
              <a:gd name="connsiteY1" fmla="*/ 0 h 4378086"/>
              <a:gd name="connsiteX2" fmla="*/ 891099 w 891099"/>
              <a:gd name="connsiteY2" fmla="*/ 148519 h 4378086"/>
              <a:gd name="connsiteX3" fmla="*/ 891099 w 891099"/>
              <a:gd name="connsiteY3" fmla="*/ 4378086 h 4378086"/>
              <a:gd name="connsiteX4" fmla="*/ 891099 w 891099"/>
              <a:gd name="connsiteY4" fmla="*/ 4378086 h 4378086"/>
              <a:gd name="connsiteX5" fmla="*/ 0 w 891099"/>
              <a:gd name="connsiteY5" fmla="*/ 4378086 h 4378086"/>
              <a:gd name="connsiteX6" fmla="*/ 0 w 891099"/>
              <a:gd name="connsiteY6" fmla="*/ 4378086 h 4378086"/>
              <a:gd name="connsiteX7" fmla="*/ 0 w 891099"/>
              <a:gd name="connsiteY7" fmla="*/ 148519 h 4378086"/>
              <a:gd name="connsiteX8" fmla="*/ 148519 w 891099"/>
              <a:gd name="connsiteY8" fmla="*/ 0 h 437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1099" h="4378086">
                <a:moveTo>
                  <a:pt x="891099" y="729695"/>
                </a:moveTo>
                <a:lnTo>
                  <a:pt x="891099" y="3648391"/>
                </a:lnTo>
                <a:cubicBezTo>
                  <a:pt x="891099" y="4051390"/>
                  <a:pt x="877565" y="4378084"/>
                  <a:pt x="860870" y="4378084"/>
                </a:cubicBezTo>
                <a:lnTo>
                  <a:pt x="0" y="4378084"/>
                </a:lnTo>
                <a:lnTo>
                  <a:pt x="0" y="4378084"/>
                </a:lnTo>
                <a:lnTo>
                  <a:pt x="0" y="2"/>
                </a:lnTo>
                <a:lnTo>
                  <a:pt x="0" y="2"/>
                </a:lnTo>
                <a:lnTo>
                  <a:pt x="860870" y="2"/>
                </a:lnTo>
                <a:cubicBezTo>
                  <a:pt x="877565" y="2"/>
                  <a:pt x="891099" y="326696"/>
                  <a:pt x="891099" y="729695"/>
                </a:cubicBez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1" tIns="167325" rIns="291150" bIns="167326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•"/>
            </a:pPr>
            <a:r>
              <a:rPr lang="en-US" dirty="0" smtClean="0"/>
              <a:t>Focus on info needs identified by other LAs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•"/>
            </a:pPr>
            <a:r>
              <a:rPr lang="en-US" dirty="0" smtClean="0"/>
              <a:t>Useful strategy is 1 and 2 not possible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971600" y="5051431"/>
            <a:ext cx="2031065" cy="1113873"/>
          </a:xfrm>
          <a:custGeom>
            <a:avLst/>
            <a:gdLst>
              <a:gd name="connsiteX0" fmla="*/ 0 w 2031065"/>
              <a:gd name="connsiteY0" fmla="*/ 185649 h 1113873"/>
              <a:gd name="connsiteX1" fmla="*/ 185649 w 2031065"/>
              <a:gd name="connsiteY1" fmla="*/ 0 h 1113873"/>
              <a:gd name="connsiteX2" fmla="*/ 1845416 w 2031065"/>
              <a:gd name="connsiteY2" fmla="*/ 0 h 1113873"/>
              <a:gd name="connsiteX3" fmla="*/ 2031065 w 2031065"/>
              <a:gd name="connsiteY3" fmla="*/ 185649 h 1113873"/>
              <a:gd name="connsiteX4" fmla="*/ 2031065 w 2031065"/>
              <a:gd name="connsiteY4" fmla="*/ 928224 h 1113873"/>
              <a:gd name="connsiteX5" fmla="*/ 1845416 w 2031065"/>
              <a:gd name="connsiteY5" fmla="*/ 1113873 h 1113873"/>
              <a:gd name="connsiteX6" fmla="*/ 185649 w 2031065"/>
              <a:gd name="connsiteY6" fmla="*/ 1113873 h 1113873"/>
              <a:gd name="connsiteX7" fmla="*/ 0 w 2031065"/>
              <a:gd name="connsiteY7" fmla="*/ 928224 h 1113873"/>
              <a:gd name="connsiteX8" fmla="*/ 0 w 2031065"/>
              <a:gd name="connsiteY8" fmla="*/ 185649 h 11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1065" h="1113873">
                <a:moveTo>
                  <a:pt x="0" y="185649"/>
                </a:moveTo>
                <a:cubicBezTo>
                  <a:pt x="0" y="83118"/>
                  <a:pt x="83118" y="0"/>
                  <a:pt x="185649" y="0"/>
                </a:cubicBezTo>
                <a:lnTo>
                  <a:pt x="1845416" y="0"/>
                </a:lnTo>
                <a:cubicBezTo>
                  <a:pt x="1947947" y="0"/>
                  <a:pt x="2031065" y="83118"/>
                  <a:pt x="2031065" y="185649"/>
                </a:cubicBezTo>
                <a:lnTo>
                  <a:pt x="2031065" y="928224"/>
                </a:lnTo>
                <a:cubicBezTo>
                  <a:pt x="2031065" y="1030755"/>
                  <a:pt x="1947947" y="1113873"/>
                  <a:pt x="1845416" y="1113873"/>
                </a:cubicBezTo>
                <a:lnTo>
                  <a:pt x="185649" y="1113873"/>
                </a:lnTo>
                <a:cubicBezTo>
                  <a:pt x="83118" y="1113873"/>
                  <a:pt x="0" y="1030755"/>
                  <a:pt x="0" y="928224"/>
                </a:cubicBezTo>
                <a:lnTo>
                  <a:pt x="0" y="185649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4464770"/>
              <a:satOff val="26899"/>
              <a:lumOff val="2156"/>
              <a:alphaOff val="0"/>
            </a:schemeClr>
          </a:fillRef>
          <a:effectRef idx="3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335" tIns="84855" rIns="115335" bIns="84855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/>
              <a:t>Refer to MAX reporting guide</a:t>
            </a:r>
            <a:endParaRPr lang="en-US" b="1" kern="1200" dirty="0"/>
          </a:p>
        </p:txBody>
      </p:sp>
    </p:spTree>
    <p:extLst>
      <p:ext uri="{BB962C8B-B14F-4D97-AF65-F5344CB8AC3E}">
        <p14:creationId xmlns:p14="http://schemas.microsoft.com/office/powerpoint/2010/main" val="41409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Examples of local information needs</a:t>
            </a:r>
            <a:endParaRPr lang="en-GB" sz="28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251520" y="1196752"/>
            <a:ext cx="5561141" cy="1656184"/>
            <a:chOff x="251520" y="1196752"/>
            <a:chExt cx="5561141" cy="1656184"/>
          </a:xfrm>
        </p:grpSpPr>
        <p:sp>
          <p:nvSpPr>
            <p:cNvPr id="8" name="Oval Callout 7"/>
            <p:cNvSpPr/>
            <p:nvPr/>
          </p:nvSpPr>
          <p:spPr>
            <a:xfrm>
              <a:off x="251520" y="1196752"/>
              <a:ext cx="3744416" cy="1584176"/>
            </a:xfrm>
            <a:prstGeom prst="wedgeEllipseCallou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Are any service users or carers reporting poor outcomes? </a:t>
              </a:r>
              <a:endParaRPr lang="en-GB" sz="2000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203848" y="2132856"/>
              <a:ext cx="2608813" cy="720080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What may explain this?</a:t>
              </a:r>
              <a:endParaRPr lang="en-GB" dirty="0"/>
            </a:p>
          </p:txBody>
        </p:sp>
      </p:grpSp>
      <p:sp>
        <p:nvSpPr>
          <p:cNvPr id="13" name="Oval Callout 12"/>
          <p:cNvSpPr/>
          <p:nvPr/>
        </p:nvSpPr>
        <p:spPr>
          <a:xfrm>
            <a:off x="6444208" y="1556792"/>
            <a:ext cx="2448272" cy="1584176"/>
          </a:xfrm>
          <a:prstGeom prst="wedgeEllipseCallout">
            <a:avLst>
              <a:gd name="adj1" fmla="val 21234"/>
              <a:gd name="adj2" fmla="val 6163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Why do some of our service users feel unsafe?</a:t>
            </a:r>
            <a:endParaRPr lang="en-GB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22133" y="3140968"/>
            <a:ext cx="6326131" cy="1728192"/>
            <a:chOff x="622133" y="3140968"/>
            <a:chExt cx="6326131" cy="1728192"/>
          </a:xfrm>
        </p:grpSpPr>
        <p:sp>
          <p:nvSpPr>
            <p:cNvPr id="9" name="Oval Callout 8"/>
            <p:cNvSpPr/>
            <p:nvPr/>
          </p:nvSpPr>
          <p:spPr>
            <a:xfrm>
              <a:off x="2987824" y="3140968"/>
              <a:ext cx="3960440" cy="1728192"/>
            </a:xfrm>
            <a:prstGeom prst="wedgeEllipseCallou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/>
                <a:t>How do we compare to other LAs and the national average</a:t>
              </a:r>
              <a:r>
                <a:rPr lang="en-GB" sz="2000" b="1" dirty="0" smtClean="0"/>
                <a:t>?</a:t>
              </a:r>
              <a:endParaRPr lang="en-GB" sz="20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22133" y="3645024"/>
              <a:ext cx="2880320" cy="936104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What may explain any variations in performance?</a:t>
              </a:r>
              <a:endParaRPr lang="en-GB" dirty="0"/>
            </a:p>
          </p:txBody>
        </p:sp>
      </p:grpSp>
      <p:sp>
        <p:nvSpPr>
          <p:cNvPr id="15" name="Oval Callout 14"/>
          <p:cNvSpPr/>
          <p:nvPr/>
        </p:nvSpPr>
        <p:spPr>
          <a:xfrm>
            <a:off x="5292080" y="5013176"/>
            <a:ext cx="3744416" cy="1584176"/>
          </a:xfrm>
          <a:prstGeom prst="wedgeEllipseCallou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What do we need to do to improve reported outcomes?</a:t>
            </a:r>
            <a:endParaRPr lang="en-GB" sz="2000" b="1" dirty="0"/>
          </a:p>
        </p:txBody>
      </p:sp>
      <p:sp>
        <p:nvSpPr>
          <p:cNvPr id="18" name="Oval Callout 17"/>
          <p:cNvSpPr/>
          <p:nvPr/>
        </p:nvSpPr>
        <p:spPr>
          <a:xfrm flipH="1">
            <a:off x="683568" y="4941168"/>
            <a:ext cx="2448272" cy="1584176"/>
          </a:xfrm>
          <a:prstGeom prst="wedgeEllipseCallout">
            <a:avLst>
              <a:gd name="adj1" fmla="val 21234"/>
              <a:gd name="adj2" fmla="val 6163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What factors are associated with good QOL?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9582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14613</TotalTime>
  <Words>1251</Words>
  <Application>Microsoft Office PowerPoint</Application>
  <PresentationFormat>On-screen Show (4:3)</PresentationFormat>
  <Paragraphs>165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The importance of planning and stakeholder engagement  Clara Heath  MAX toolkit webinar series Nov-Dec 2016 </vt:lpstr>
      <vt:lpstr>Purpose of webinar</vt:lpstr>
      <vt:lpstr>Why develop a planning guide?</vt:lpstr>
      <vt:lpstr>And why include engagement tools?</vt:lpstr>
      <vt:lpstr>Planning element of MAX Toolkit</vt:lpstr>
      <vt:lpstr>The MAX planning guide</vt:lpstr>
      <vt:lpstr>Planning the survey process</vt:lpstr>
      <vt:lpstr>Identify local information needs</vt:lpstr>
      <vt:lpstr>Examples of local information needs</vt:lpstr>
      <vt:lpstr>Tools to support you</vt:lpstr>
      <vt:lpstr>Fulfil local information needs</vt:lpstr>
      <vt:lpstr>Establishing how to fulfil local info needs</vt:lpstr>
      <vt:lpstr>Example</vt:lpstr>
      <vt:lpstr>Tools to support you</vt:lpstr>
      <vt:lpstr>Focus analysis</vt:lpstr>
      <vt:lpstr>Planning tools in the MAX toolkit</vt:lpstr>
      <vt:lpstr>Engagement tools in the MAX toolkit</vt:lpstr>
      <vt:lpstr>Further info or feedback</vt:lpstr>
      <vt:lpstr>Disclaimers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Heath</dc:creator>
  <cp:lastModifiedBy>Clara Heath</cp:lastModifiedBy>
  <cp:revision>474</cp:revision>
  <cp:lastPrinted>2015-11-23T12:16:25Z</cp:lastPrinted>
  <dcterms:created xsi:type="dcterms:W3CDTF">2015-09-15T11:30:47Z</dcterms:created>
  <dcterms:modified xsi:type="dcterms:W3CDTF">2016-12-02T15:05:02Z</dcterms:modified>
</cp:coreProperties>
</file>